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3" r:id="rId3"/>
  </p:sldMasterIdLst>
  <p:sldIdLst>
    <p:sldId id="258" r:id="rId4"/>
    <p:sldId id="259" r:id="rId5"/>
    <p:sldId id="276" r:id="rId6"/>
    <p:sldId id="283" r:id="rId7"/>
    <p:sldId id="262" r:id="rId8"/>
    <p:sldId id="277" r:id="rId9"/>
    <p:sldId id="285" r:id="rId10"/>
    <p:sldId id="274" r:id="rId11"/>
    <p:sldId id="278" r:id="rId12"/>
    <p:sldId id="284" r:id="rId13"/>
    <p:sldId id="275" r:id="rId14"/>
    <p:sldId id="279" r:id="rId15"/>
    <p:sldId id="264" r:id="rId16"/>
    <p:sldId id="265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9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8451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LINKS</a:t>
            </a:r>
            <a:endParaRPr kumimoji="0" lang="en-US" sz="1500" b="1" i="0" u="none" strike="noStrike" kern="1200" cap="none" spc="200" normalizeH="0" baseline="0" noProof="0" dirty="0">
              <a:ln>
                <a:noFill/>
              </a:ln>
              <a:gradFill>
                <a:gsLst>
                  <a:gs pos="0">
                    <a:srgbClr val="002050"/>
                  </a:gs>
                  <a:gs pos="100000">
                    <a:srgbClr val="002050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115173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9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0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99471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7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234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3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4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84931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8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7485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8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68435-DD3B-A64A-83AE-6E1472C734DE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0538" y="4710747"/>
            <a:ext cx="4300993" cy="365125"/>
          </a:xfrm>
          <a:prstGeom prst="rect">
            <a:avLst/>
          </a:prstGeom>
        </p:spPr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F5515-F5B4-48FA-845F-2BF47C824A39}"/>
              </a:ext>
            </a:extLst>
          </p:cNvPr>
          <p:cNvSpPr txBox="1"/>
          <p:nvPr userDrawn="1"/>
        </p:nvSpPr>
        <p:spPr>
          <a:xfrm>
            <a:off x="6741811" y="6356350"/>
            <a:ext cx="473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@EltonStoneman | Source - https://is.gd/bejuku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78FB-2765-7548-9243-8D5F8F8C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80345" cy="2852737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/>
              <a:t>Evolving .NET Framework Monoliths with .NET 5 and Kubernetes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4A0DE-AF44-374E-9D7A-88CEA0E6F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@EltonStoneman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3D175-244F-F148-9A07-0BB663FA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22" y="2370137"/>
            <a:ext cx="3669928" cy="36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7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44F324-60B5-4335-B410-0FEAB9E8158D}"/>
              </a:ext>
            </a:extLst>
          </p:cNvPr>
          <p:cNvCxnSpPr>
            <a:cxnSpLocks/>
          </p:cNvCxnSpPr>
          <p:nvPr/>
        </p:nvCxnSpPr>
        <p:spPr>
          <a:xfrm>
            <a:off x="1825001" y="1284817"/>
            <a:ext cx="659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775558B-B0F2-420C-BA17-C498577498F7}"/>
              </a:ext>
            </a:extLst>
          </p:cNvPr>
          <p:cNvSpPr/>
          <p:nvPr/>
        </p:nvSpPr>
        <p:spPr>
          <a:xfrm>
            <a:off x="2484622" y="799772"/>
            <a:ext cx="7526067" cy="4220198"/>
          </a:xfrm>
          <a:prstGeom prst="roundRect">
            <a:avLst>
              <a:gd name="adj" fmla="val 203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C82259-343B-4205-9C96-A307E94E036D}"/>
              </a:ext>
            </a:extLst>
          </p:cNvPr>
          <p:cNvCxnSpPr>
            <a:cxnSpLocks/>
          </p:cNvCxnSpPr>
          <p:nvPr/>
        </p:nvCxnSpPr>
        <p:spPr>
          <a:xfrm flipV="1">
            <a:off x="4021938" y="511139"/>
            <a:ext cx="0" cy="476182"/>
          </a:xfrm>
          <a:prstGeom prst="straightConnector1">
            <a:avLst/>
          </a:prstGeom>
          <a:ln w="1905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EBEA24-AC16-40B4-AE87-D9CA7E5ADB03}"/>
              </a:ext>
            </a:extLst>
          </p:cNvPr>
          <p:cNvSpPr txBox="1"/>
          <p:nvPr/>
        </p:nvSpPr>
        <p:spPr>
          <a:xfrm>
            <a:off x="4063681" y="3040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:80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E9028C6-BF2C-4595-8460-D0720B7779B4}"/>
              </a:ext>
            </a:extLst>
          </p:cNvPr>
          <p:cNvSpPr/>
          <p:nvPr/>
        </p:nvSpPr>
        <p:spPr>
          <a:xfrm>
            <a:off x="2999037" y="1771400"/>
            <a:ext cx="2049779" cy="1353185"/>
          </a:xfrm>
          <a:prstGeom prst="roundRect">
            <a:avLst>
              <a:gd name="adj" fmla="val 2427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Nginx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D9A1E5-266E-4949-8C00-59EB7323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8170" y="2033072"/>
            <a:ext cx="1091513" cy="1091513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BDBA1F-878F-4DE7-8EA1-47C9351D5395}"/>
              </a:ext>
            </a:extLst>
          </p:cNvPr>
          <p:cNvSpPr/>
          <p:nvPr/>
        </p:nvSpPr>
        <p:spPr>
          <a:xfrm>
            <a:off x="2999038" y="987321"/>
            <a:ext cx="2049779" cy="553546"/>
          </a:xfrm>
          <a:prstGeom prst="roundRect">
            <a:avLst>
              <a:gd name="adj" fmla="val 8005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Service: ingress</a:t>
            </a:r>
          </a:p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LoadBalancer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4FA76B-A479-496F-B40F-1D93EE849D6A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4023927" y="1540867"/>
            <a:ext cx="1" cy="230533"/>
          </a:xfrm>
          <a:prstGeom prst="straightConnector1">
            <a:avLst/>
          </a:prstGeom>
          <a:noFill/>
          <a:ln w="12700" cap="flat" cmpd="sng" algn="ctr">
            <a:solidFill>
              <a:srgbClr val="548235"/>
            </a:solidFill>
            <a:prstDash val="dash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EB0877-BAFD-4CCF-A635-F87D6CD85A7F}"/>
              </a:ext>
            </a:extLst>
          </p:cNvPr>
          <p:cNvSpPr/>
          <p:nvPr/>
        </p:nvSpPr>
        <p:spPr>
          <a:xfrm>
            <a:off x="4628786" y="2887036"/>
            <a:ext cx="197077" cy="2375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A46DC97-C83C-4365-B63F-695EA7FE05B1}"/>
              </a:ext>
            </a:extLst>
          </p:cNvPr>
          <p:cNvSpPr/>
          <p:nvPr/>
        </p:nvSpPr>
        <p:spPr>
          <a:xfrm>
            <a:off x="5910605" y="1771400"/>
            <a:ext cx="1752234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petshop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9808FCF-48CD-4FAC-9F27-8FE6E907D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6" y="2033402"/>
            <a:ext cx="1091513" cy="109151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DBAD7B-1E78-45D1-A1A8-020D1DF44C95}"/>
              </a:ext>
            </a:extLst>
          </p:cNvPr>
          <p:cNvSpPr/>
          <p:nvPr/>
        </p:nvSpPr>
        <p:spPr>
          <a:xfrm>
            <a:off x="7919019" y="1771400"/>
            <a:ext cx="1752233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products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7E2B37B2-3CA5-4A27-9429-EA994316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379" y="2033402"/>
            <a:ext cx="1091513" cy="1091513"/>
          </a:xfrm>
          <a:prstGeom prst="rect">
            <a:avLst/>
          </a:prstGeom>
        </p:spPr>
      </p:pic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A4C0035A-A444-4B3E-BA87-A504AEAB7D50}"/>
              </a:ext>
            </a:extLst>
          </p:cNvPr>
          <p:cNvCxnSpPr>
            <a:cxnSpLocks/>
            <a:stCxn id="36" idx="3"/>
            <a:endCxn id="49" idx="0"/>
          </p:cNvCxnSpPr>
          <p:nvPr/>
        </p:nvCxnSpPr>
        <p:spPr>
          <a:xfrm flipV="1">
            <a:off x="5048816" y="1771400"/>
            <a:ext cx="1737906" cy="676593"/>
          </a:xfrm>
          <a:prstGeom prst="curvedConnector4">
            <a:avLst>
              <a:gd name="adj1" fmla="val 24794"/>
              <a:gd name="adj2" fmla="val 133787"/>
            </a:avLst>
          </a:prstGeom>
          <a:ln w="12700">
            <a:solidFill>
              <a:srgbClr val="54823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C5AFA82-F4E7-426C-B366-4E92FC0FA442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5048816" y="1771400"/>
            <a:ext cx="3746320" cy="676593"/>
          </a:xfrm>
          <a:prstGeom prst="curvedConnector4">
            <a:avLst>
              <a:gd name="adj1" fmla="val 8593"/>
              <a:gd name="adj2" fmla="val 173744"/>
            </a:avLst>
          </a:prstGeom>
          <a:ln w="12700">
            <a:solidFill>
              <a:srgbClr val="54823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4846571-D0F9-47D9-99CF-85D71320DC50}"/>
              </a:ext>
            </a:extLst>
          </p:cNvPr>
          <p:cNvSpPr/>
          <p:nvPr/>
        </p:nvSpPr>
        <p:spPr>
          <a:xfrm>
            <a:off x="5910605" y="3382466"/>
            <a:ext cx="1752233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db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F9DFA062-36C2-4E30-AB0F-8ACFD3CEF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5" y="3644468"/>
            <a:ext cx="1091513" cy="1091513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DEB0BD-A84E-4741-8AF0-E178B46479A5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6786722" y="3124915"/>
            <a:ext cx="1" cy="257551"/>
          </a:xfrm>
          <a:prstGeom prst="straightConnector1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83D07BD-BE63-498A-AFA4-FAD2ADAB69C2}"/>
              </a:ext>
            </a:extLst>
          </p:cNvPr>
          <p:cNvCxnSpPr>
            <a:cxnSpLocks/>
            <a:stCxn id="52" idx="2"/>
            <a:endCxn id="3" idx="1"/>
          </p:cNvCxnSpPr>
          <p:nvPr/>
        </p:nvCxnSpPr>
        <p:spPr>
          <a:xfrm rot="16200000" flipH="1">
            <a:off x="9132370" y="2787681"/>
            <a:ext cx="1065309" cy="1739776"/>
          </a:xfrm>
          <a:prstGeom prst="bentConnector2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85BC9CA7-0A46-45AA-B8AF-23A39741E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4912" y="3565198"/>
            <a:ext cx="1250051" cy="12500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95BB690-D415-4E56-ADFE-E1563E8B0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09" y="628313"/>
            <a:ext cx="1313008" cy="131300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73ABD3-1D0D-4DF7-9282-B47152882F7A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7662839" y="2449740"/>
            <a:ext cx="256180" cy="0"/>
          </a:xfrm>
          <a:prstGeom prst="straightConnector1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C33D31-1502-49E2-8657-7E665A7EEB63}"/>
              </a:ext>
            </a:extLst>
          </p:cNvPr>
          <p:cNvGrpSpPr/>
          <p:nvPr/>
        </p:nvGrpSpPr>
        <p:grpSpPr>
          <a:xfrm>
            <a:off x="2741116" y="4124358"/>
            <a:ext cx="2481377" cy="1900665"/>
            <a:chOff x="1415331" y="3604342"/>
            <a:chExt cx="2481377" cy="19006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71E566-44A6-49D0-840D-FC777731CFD4}"/>
                </a:ext>
              </a:extLst>
            </p:cNvPr>
            <p:cNvSpPr/>
            <p:nvPr/>
          </p:nvSpPr>
          <p:spPr>
            <a:xfrm>
              <a:off x="1415331" y="3604342"/>
              <a:ext cx="2481377" cy="1900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3AF894-CA4C-4B32-8852-D16F42B334CB}"/>
                </a:ext>
              </a:extLst>
            </p:cNvPr>
            <p:cNvGrpSpPr/>
            <p:nvPr/>
          </p:nvGrpSpPr>
          <p:grpSpPr>
            <a:xfrm>
              <a:off x="1510392" y="3624692"/>
              <a:ext cx="1984839" cy="1860266"/>
              <a:chOff x="8793787" y="964826"/>
              <a:chExt cx="1984839" cy="186026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0F8CB6-FDCF-438E-879F-88B04115E2BE}"/>
                  </a:ext>
                </a:extLst>
              </p:cNvPr>
              <p:cNvSpPr txBox="1"/>
              <p:nvPr/>
            </p:nvSpPr>
            <p:spPr>
              <a:xfrm>
                <a:off x="8793787" y="1540125"/>
                <a:ext cx="1984839" cy="1284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Encapsulated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App client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Decoupled</a:t>
                </a:r>
                <a:endParaRPr lang="en-US" sz="225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8BAB4D-3A1C-4877-AA42-90E2574E71EA}"/>
                  </a:ext>
                </a:extLst>
              </p:cNvPr>
              <p:cNvSpPr txBox="1"/>
              <p:nvPr/>
            </p:nvSpPr>
            <p:spPr>
              <a:xfrm>
                <a:off x="8793787" y="964826"/>
                <a:ext cx="1124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+mj-lt"/>
                    <a:cs typeface="Arial" panose="020B0604020202020204" pitchFamily="34" charset="0"/>
                  </a:defRPr>
                </a:lvl1pPr>
              </a:lstStyle>
              <a:p>
                <a:r>
                  <a:rPr lang="en-GB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Service</a:t>
                </a:r>
                <a:endParaRPr lang="en-US" dirty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302FC50-BE69-48ED-8006-14E36C217541}"/>
                  </a:ext>
                </a:extLst>
              </p:cNvPr>
              <p:cNvCxnSpPr/>
              <p:nvPr/>
            </p:nvCxnSpPr>
            <p:spPr>
              <a:xfrm>
                <a:off x="8819504" y="1392554"/>
                <a:ext cx="1857375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2F2F2">
                    <a:lumMod val="50000"/>
                  </a:srgb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0102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3A5E0-B93D-AE4F-938E-E407DE9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3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1026-8045-BC4F-9D09-5B5E98CE7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Encapsulating the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377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/>
              <a:t>Evolution part 2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3200"/>
              <a:t>Service encapsulation</a:t>
            </a:r>
          </a:p>
          <a:p>
            <a:pPr>
              <a:lnSpc>
                <a:spcPct val="150000"/>
              </a:lnSpc>
            </a:pPr>
            <a:r>
              <a:rPr lang="en-US" sz="3200"/>
              <a:t>Minor monolith changes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Repeatable pattern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May highlight design flaws :)</a:t>
            </a:r>
          </a:p>
          <a:p>
            <a:pPr lvl="0">
              <a:lnSpc>
                <a:spcPct val="15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201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EBC9B3-7B7B-4F2D-B4DE-F816A84D610B}"/>
              </a:ext>
            </a:extLst>
          </p:cNvPr>
          <p:cNvSpPr txBox="1"/>
          <p:nvPr/>
        </p:nvSpPr>
        <p:spPr>
          <a:xfrm>
            <a:off x="500743" y="1464457"/>
            <a:ext cx="11519807" cy="498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r>
              <a:rPr lang="en-GB" sz="3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Docker &amp; Kubernetes for .NET Devs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|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charset="0"/>
                <a:ea typeface="+mn-ea"/>
                <a:cs typeface="+mn-cs"/>
                <a:sym typeface="Arial"/>
              </a:rPr>
              <a:t>dak4.net</a:t>
            </a:r>
          </a:p>
          <a:p>
            <a:pPr marR="0" lvl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r>
              <a:rPr lang="en-GB" sz="3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Learn Docker in a Month of Lunches 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|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charset="0"/>
                <a:ea typeface="+mn-ea"/>
                <a:cs typeface="+mn-cs"/>
                <a:sym typeface="Arial"/>
              </a:rPr>
              <a:t>is.gd/aveluz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Learn Kubernetes in a Month of Lunches 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|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charset="0"/>
                <a:ea typeface="+mn-ea"/>
                <a:cs typeface="+mn-cs"/>
                <a:sym typeface="Arial"/>
              </a:rPr>
              <a:t>is.gd/zoquco</a:t>
            </a:r>
          </a:p>
          <a:p>
            <a:pPr marR="0" lvl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r>
              <a:rPr lang="en-GB" sz="32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Manning.com 40% discount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|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005D7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charset="0"/>
                <a:ea typeface="+mn-ea"/>
                <a:cs typeface="+mn-cs"/>
              </a:rPr>
              <a:t>ctwnetconf20</a:t>
            </a:r>
          </a:p>
          <a:p>
            <a:pPr marL="0" marR="0" lvl="0" indent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Today’s demos 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charset="0"/>
                <a:ea typeface="+mn-ea"/>
                <a:cs typeface="+mn-cs"/>
              </a:rPr>
              <a:t>is.gd/bejuku</a:t>
            </a:r>
          </a:p>
          <a:p>
            <a:pPr marR="0" lvl="0" algn="l" defTabSz="9143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70926" algn="l"/>
                <a:tab pos="914378" algn="l"/>
              </a:tabLst>
              <a:defRPr sz="1800">
                <a:solidFill>
                  <a:srgbClr val="FFFFFF"/>
                </a:solidFill>
              </a:defRPr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58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9241-DD95-0243-8D3D-203A9CE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	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7F3F8BC-6A00-4B3D-8C73-582822AFD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418" y="3502025"/>
            <a:ext cx="2512920" cy="26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8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377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/>
              <a:t>Monoliths to Microservices: </a:t>
            </a:r>
            <a:br>
              <a:rPr lang="en-US" sz="5400"/>
            </a:br>
            <a:r>
              <a:rPr lang="en-US" sz="1200"/>
              <a:t> </a:t>
            </a:r>
            <a:br>
              <a:rPr lang="en-US" sz="5400"/>
            </a:br>
            <a:r>
              <a:rPr lang="en-US" sz="5400"/>
              <a:t>An Evolutionary Approach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3200"/>
              <a:t>Lifting and shifting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Introducing service facades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Encapsulating the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049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377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/>
              <a:t>Why? (An abridged list)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3200"/>
              <a:t>Modern portable platform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New technology stack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Service boundaries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729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775558B-B0F2-420C-BA17-C498577498F7}"/>
              </a:ext>
            </a:extLst>
          </p:cNvPr>
          <p:cNvSpPr/>
          <p:nvPr/>
        </p:nvSpPr>
        <p:spPr>
          <a:xfrm>
            <a:off x="2484622" y="799772"/>
            <a:ext cx="5967609" cy="4220198"/>
          </a:xfrm>
          <a:prstGeom prst="roundRect">
            <a:avLst>
              <a:gd name="adj" fmla="val 203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44F324-60B5-4335-B410-0FEAB9E8158D}"/>
              </a:ext>
            </a:extLst>
          </p:cNvPr>
          <p:cNvCxnSpPr>
            <a:cxnSpLocks/>
          </p:cNvCxnSpPr>
          <p:nvPr/>
        </p:nvCxnSpPr>
        <p:spPr>
          <a:xfrm>
            <a:off x="1825001" y="1284817"/>
            <a:ext cx="659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C82259-343B-4205-9C96-A307E94E036D}"/>
              </a:ext>
            </a:extLst>
          </p:cNvPr>
          <p:cNvCxnSpPr>
            <a:cxnSpLocks/>
          </p:cNvCxnSpPr>
          <p:nvPr/>
        </p:nvCxnSpPr>
        <p:spPr>
          <a:xfrm flipV="1">
            <a:off x="4021938" y="511139"/>
            <a:ext cx="0" cy="476182"/>
          </a:xfrm>
          <a:prstGeom prst="straightConnector1">
            <a:avLst/>
          </a:prstGeom>
          <a:ln w="1905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EBEA24-AC16-40B4-AE87-D9CA7E5ADB03}"/>
              </a:ext>
            </a:extLst>
          </p:cNvPr>
          <p:cNvSpPr txBox="1"/>
          <p:nvPr/>
        </p:nvSpPr>
        <p:spPr>
          <a:xfrm>
            <a:off x="4063681" y="3040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:80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E9028C6-BF2C-4595-8460-D0720B7779B4}"/>
              </a:ext>
            </a:extLst>
          </p:cNvPr>
          <p:cNvSpPr/>
          <p:nvPr/>
        </p:nvSpPr>
        <p:spPr>
          <a:xfrm>
            <a:off x="2999037" y="1771400"/>
            <a:ext cx="2049779" cy="1353185"/>
          </a:xfrm>
          <a:prstGeom prst="roundRect">
            <a:avLst>
              <a:gd name="adj" fmla="val 2427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Nginx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D9A1E5-266E-4949-8C00-59EB7323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8170" y="2033072"/>
            <a:ext cx="1091513" cy="1091513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BDBA1F-878F-4DE7-8EA1-47C9351D5395}"/>
              </a:ext>
            </a:extLst>
          </p:cNvPr>
          <p:cNvSpPr/>
          <p:nvPr/>
        </p:nvSpPr>
        <p:spPr>
          <a:xfrm>
            <a:off x="2999038" y="987321"/>
            <a:ext cx="2049779" cy="553546"/>
          </a:xfrm>
          <a:prstGeom prst="roundRect">
            <a:avLst>
              <a:gd name="adj" fmla="val 8005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Service: ingress</a:t>
            </a:r>
          </a:p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LoadBalancer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4FA76B-A479-496F-B40F-1D93EE849D6A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4023927" y="1540867"/>
            <a:ext cx="1" cy="230533"/>
          </a:xfrm>
          <a:prstGeom prst="straightConnector1">
            <a:avLst/>
          </a:prstGeom>
          <a:noFill/>
          <a:ln w="12700" cap="flat" cmpd="sng" algn="ctr">
            <a:solidFill>
              <a:srgbClr val="548235"/>
            </a:solidFill>
            <a:prstDash val="dash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EB0877-BAFD-4CCF-A635-F87D6CD85A7F}"/>
              </a:ext>
            </a:extLst>
          </p:cNvPr>
          <p:cNvSpPr/>
          <p:nvPr/>
        </p:nvSpPr>
        <p:spPr>
          <a:xfrm>
            <a:off x="4628786" y="2887036"/>
            <a:ext cx="197077" cy="2375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A46DC97-C83C-4365-B63F-695EA7FE05B1}"/>
              </a:ext>
            </a:extLst>
          </p:cNvPr>
          <p:cNvSpPr/>
          <p:nvPr/>
        </p:nvSpPr>
        <p:spPr>
          <a:xfrm>
            <a:off x="5910605" y="1771400"/>
            <a:ext cx="1752234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petshop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9808FCF-48CD-4FAC-9F27-8FE6E907D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6" y="2033402"/>
            <a:ext cx="1091513" cy="1091513"/>
          </a:xfrm>
          <a:prstGeom prst="rect">
            <a:avLst/>
          </a:prstGeom>
        </p:spPr>
      </p:pic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A4C0035A-A444-4B3E-BA87-A504AEAB7D50}"/>
              </a:ext>
            </a:extLst>
          </p:cNvPr>
          <p:cNvCxnSpPr>
            <a:cxnSpLocks/>
            <a:stCxn id="36" idx="3"/>
            <a:endCxn id="49" idx="0"/>
          </p:cNvCxnSpPr>
          <p:nvPr/>
        </p:nvCxnSpPr>
        <p:spPr>
          <a:xfrm flipV="1">
            <a:off x="5048816" y="1771400"/>
            <a:ext cx="1737906" cy="676593"/>
          </a:xfrm>
          <a:prstGeom prst="curvedConnector4">
            <a:avLst>
              <a:gd name="adj1" fmla="val 24794"/>
              <a:gd name="adj2" fmla="val 133787"/>
            </a:avLst>
          </a:prstGeom>
          <a:ln w="12700">
            <a:solidFill>
              <a:srgbClr val="54823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4846571-D0F9-47D9-99CF-85D71320DC50}"/>
              </a:ext>
            </a:extLst>
          </p:cNvPr>
          <p:cNvSpPr/>
          <p:nvPr/>
        </p:nvSpPr>
        <p:spPr>
          <a:xfrm>
            <a:off x="5910605" y="3382466"/>
            <a:ext cx="1752233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db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F9DFA062-36C2-4E30-AB0F-8ACFD3CEF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5" y="3644468"/>
            <a:ext cx="1091513" cy="1091513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DEB0BD-A84E-4741-8AF0-E178B46479A5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6786722" y="3124915"/>
            <a:ext cx="1" cy="257551"/>
          </a:xfrm>
          <a:prstGeom prst="straightConnector1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795BB690-D415-4E56-ADFE-E1563E8B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09" y="628313"/>
            <a:ext cx="1313008" cy="13130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B203E-AF3E-4401-B960-4D81873F4788}"/>
              </a:ext>
            </a:extLst>
          </p:cNvPr>
          <p:cNvGrpSpPr/>
          <p:nvPr/>
        </p:nvGrpSpPr>
        <p:grpSpPr>
          <a:xfrm>
            <a:off x="2741116" y="4124358"/>
            <a:ext cx="2481377" cy="1900665"/>
            <a:chOff x="1415331" y="3604342"/>
            <a:chExt cx="2481377" cy="19006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DA121A-BD1D-4418-B08B-F64E3114050E}"/>
                </a:ext>
              </a:extLst>
            </p:cNvPr>
            <p:cNvSpPr/>
            <p:nvPr/>
          </p:nvSpPr>
          <p:spPr>
            <a:xfrm>
              <a:off x="1415331" y="3604342"/>
              <a:ext cx="2481377" cy="1900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9ADCF50-59EB-40DB-8660-757CC3373904}"/>
                </a:ext>
              </a:extLst>
            </p:cNvPr>
            <p:cNvGrpSpPr/>
            <p:nvPr/>
          </p:nvGrpSpPr>
          <p:grpSpPr>
            <a:xfrm>
              <a:off x="1510392" y="3624692"/>
              <a:ext cx="2371162" cy="1860266"/>
              <a:chOff x="8793787" y="964826"/>
              <a:chExt cx="2371162" cy="1860266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DD3CB5-B2E9-4C16-ABE0-765F796CF113}"/>
                  </a:ext>
                </a:extLst>
              </p:cNvPr>
              <p:cNvSpPr txBox="1"/>
              <p:nvPr/>
            </p:nvSpPr>
            <p:spPr>
              <a:xfrm>
                <a:off x="8793787" y="1540125"/>
                <a:ext cx="2371162" cy="1284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Routing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Caching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SSL Termination</a:t>
                </a:r>
                <a:endParaRPr lang="en-US" sz="225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C2CED1-1257-4681-A33C-952A5DDD3607}"/>
                  </a:ext>
                </a:extLst>
              </p:cNvPr>
              <p:cNvSpPr txBox="1"/>
              <p:nvPr/>
            </p:nvSpPr>
            <p:spPr>
              <a:xfrm>
                <a:off x="8793787" y="964826"/>
                <a:ext cx="1136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+mj-lt"/>
                    <a:cs typeface="Arial" panose="020B0604020202020204" pitchFamily="34" charset="0"/>
                  </a:defRPr>
                </a:lvl1pPr>
              </a:lstStyle>
              <a:p>
                <a:r>
                  <a:rPr lang="en-GB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Ingress</a:t>
                </a:r>
                <a:endParaRPr lang="en-US" dirty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7D422A-A610-4889-929E-99000076BC49}"/>
                  </a:ext>
                </a:extLst>
              </p:cNvPr>
              <p:cNvCxnSpPr/>
              <p:nvPr/>
            </p:nvCxnSpPr>
            <p:spPr>
              <a:xfrm>
                <a:off x="8819504" y="1392554"/>
                <a:ext cx="1857375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2F2F2">
                    <a:lumMod val="50000"/>
                  </a:srgbClr>
                </a:solidFill>
                <a:prstDash val="solid"/>
              </a:ln>
              <a:effectLst/>
            </p:spPr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737281-6C85-4F5B-AEA2-8DFB1E57D45D}"/>
              </a:ext>
            </a:extLst>
          </p:cNvPr>
          <p:cNvGrpSpPr/>
          <p:nvPr/>
        </p:nvGrpSpPr>
        <p:grpSpPr>
          <a:xfrm>
            <a:off x="8094046" y="1831665"/>
            <a:ext cx="3398213" cy="1970577"/>
            <a:chOff x="8769934" y="3049393"/>
            <a:chExt cx="3398213" cy="19705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D76009-21EE-41D9-B37F-4B6209CC47C3}"/>
                </a:ext>
              </a:extLst>
            </p:cNvPr>
            <p:cNvSpPr/>
            <p:nvPr/>
          </p:nvSpPr>
          <p:spPr>
            <a:xfrm>
              <a:off x="8769934" y="3049393"/>
              <a:ext cx="3398213" cy="19705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43C53F-7A82-4E32-8E6B-0E0D7C669BDD}"/>
                </a:ext>
              </a:extLst>
            </p:cNvPr>
            <p:cNvGrpSpPr/>
            <p:nvPr/>
          </p:nvGrpSpPr>
          <p:grpSpPr>
            <a:xfrm>
              <a:off x="8793787" y="3049393"/>
              <a:ext cx="3087705" cy="1860266"/>
              <a:chOff x="8793787" y="3049393"/>
              <a:chExt cx="3087705" cy="1860266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34909E-C0BA-4F5C-81C0-EF6EBF766BB4}"/>
                  </a:ext>
                </a:extLst>
              </p:cNvPr>
              <p:cNvSpPr txBox="1"/>
              <p:nvPr/>
            </p:nvSpPr>
            <p:spPr>
              <a:xfrm>
                <a:off x="8793787" y="3624692"/>
                <a:ext cx="3087705" cy="1284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 3.5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 Server 2019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Kubernetes model</a:t>
                </a:r>
                <a:endParaRPr lang="en-US" sz="225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F62C09-2F8D-4714-958E-1B696110F35C}"/>
                  </a:ext>
                </a:extLst>
              </p:cNvPr>
              <p:cNvSpPr txBox="1"/>
              <p:nvPr/>
            </p:nvSpPr>
            <p:spPr>
              <a:xfrm>
                <a:off x="8793787" y="3049393"/>
                <a:ext cx="712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+mj-lt"/>
                    <a:cs typeface="Arial" panose="020B0604020202020204" pitchFamily="34" charset="0"/>
                  </a:defRPr>
                </a:lvl1pPr>
              </a:lstStyle>
              <a:p>
                <a:r>
                  <a:rPr lang="en-GB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App</a:t>
                </a:r>
                <a:endParaRPr lang="en-US" dirty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E4843C7-2148-4538-BE98-FB5A9B395B53}"/>
                  </a:ext>
                </a:extLst>
              </p:cNvPr>
              <p:cNvCxnSpPr/>
              <p:nvPr/>
            </p:nvCxnSpPr>
            <p:spPr>
              <a:xfrm>
                <a:off x="8819504" y="3477121"/>
                <a:ext cx="1857375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2F2F2">
                    <a:lumMod val="50000"/>
                  </a:srgb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69020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3A5E0-B93D-AE4F-938E-E407DE9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1026-8045-BC4F-9D09-5B5E98CE7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.NET Framework apps in Kubernetes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0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377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/>
              <a:t>Lift &amp; shift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3200"/>
              <a:t>Standard Kubernetes modelling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All the good Kubernetes features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But still the same app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209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44F324-60B5-4335-B410-0FEAB9E8158D}"/>
              </a:ext>
            </a:extLst>
          </p:cNvPr>
          <p:cNvCxnSpPr>
            <a:cxnSpLocks/>
          </p:cNvCxnSpPr>
          <p:nvPr/>
        </p:nvCxnSpPr>
        <p:spPr>
          <a:xfrm>
            <a:off x="1825001" y="1284817"/>
            <a:ext cx="65962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775558B-B0F2-420C-BA17-C498577498F7}"/>
              </a:ext>
            </a:extLst>
          </p:cNvPr>
          <p:cNvSpPr/>
          <p:nvPr/>
        </p:nvSpPr>
        <p:spPr>
          <a:xfrm>
            <a:off x="2484622" y="799772"/>
            <a:ext cx="7526067" cy="4220198"/>
          </a:xfrm>
          <a:prstGeom prst="roundRect">
            <a:avLst>
              <a:gd name="adj" fmla="val 2039"/>
            </a:avLst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C82259-343B-4205-9C96-A307E94E036D}"/>
              </a:ext>
            </a:extLst>
          </p:cNvPr>
          <p:cNvCxnSpPr>
            <a:cxnSpLocks/>
          </p:cNvCxnSpPr>
          <p:nvPr/>
        </p:nvCxnSpPr>
        <p:spPr>
          <a:xfrm flipV="1">
            <a:off x="4021938" y="511139"/>
            <a:ext cx="0" cy="476182"/>
          </a:xfrm>
          <a:prstGeom prst="straightConnector1">
            <a:avLst/>
          </a:prstGeom>
          <a:ln w="1905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EBEA24-AC16-40B4-AE87-D9CA7E5ADB03}"/>
              </a:ext>
            </a:extLst>
          </p:cNvPr>
          <p:cNvSpPr txBox="1"/>
          <p:nvPr/>
        </p:nvSpPr>
        <p:spPr>
          <a:xfrm>
            <a:off x="4063681" y="3040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Consolas" panose="020B0609020204030204" pitchFamily="49" charset="0"/>
              </a:rPr>
              <a:t>:80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E9028C6-BF2C-4595-8460-D0720B7779B4}"/>
              </a:ext>
            </a:extLst>
          </p:cNvPr>
          <p:cNvSpPr/>
          <p:nvPr/>
        </p:nvSpPr>
        <p:spPr>
          <a:xfrm>
            <a:off x="2999037" y="1771400"/>
            <a:ext cx="2049779" cy="1353185"/>
          </a:xfrm>
          <a:prstGeom prst="roundRect">
            <a:avLst>
              <a:gd name="adj" fmla="val 2427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Nginx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8D9A1E5-266E-4949-8C00-59EB7323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8170" y="2033072"/>
            <a:ext cx="1091513" cy="1091513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BDBA1F-878F-4DE7-8EA1-47C9351D5395}"/>
              </a:ext>
            </a:extLst>
          </p:cNvPr>
          <p:cNvSpPr/>
          <p:nvPr/>
        </p:nvSpPr>
        <p:spPr>
          <a:xfrm>
            <a:off x="2999038" y="987321"/>
            <a:ext cx="2049779" cy="553546"/>
          </a:xfrm>
          <a:prstGeom prst="roundRect">
            <a:avLst>
              <a:gd name="adj" fmla="val 8005"/>
            </a:avLst>
          </a:prstGeom>
          <a:solidFill>
            <a:srgbClr val="70AD47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Service: ingress</a:t>
            </a:r>
          </a:p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LoadBalancer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4FA76B-A479-496F-B40F-1D93EE849D6A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4023927" y="1540867"/>
            <a:ext cx="1" cy="230533"/>
          </a:xfrm>
          <a:prstGeom prst="straightConnector1">
            <a:avLst/>
          </a:prstGeom>
          <a:noFill/>
          <a:ln w="12700" cap="flat" cmpd="sng" algn="ctr">
            <a:solidFill>
              <a:srgbClr val="548235"/>
            </a:solidFill>
            <a:prstDash val="dash"/>
            <a:miter lim="800000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4EB0877-BAFD-4CCF-A635-F87D6CD85A7F}"/>
              </a:ext>
            </a:extLst>
          </p:cNvPr>
          <p:cNvSpPr/>
          <p:nvPr/>
        </p:nvSpPr>
        <p:spPr>
          <a:xfrm>
            <a:off x="4628786" y="2887036"/>
            <a:ext cx="197077" cy="2375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A46DC97-C83C-4365-B63F-695EA7FE05B1}"/>
              </a:ext>
            </a:extLst>
          </p:cNvPr>
          <p:cNvSpPr/>
          <p:nvPr/>
        </p:nvSpPr>
        <p:spPr>
          <a:xfrm>
            <a:off x="5910605" y="1771400"/>
            <a:ext cx="1752234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petshop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9808FCF-48CD-4FAC-9F27-8FE6E907D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6" y="2033402"/>
            <a:ext cx="1091513" cy="1091513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DBAD7B-1E78-45D1-A1A8-020D1DF44C95}"/>
              </a:ext>
            </a:extLst>
          </p:cNvPr>
          <p:cNvSpPr/>
          <p:nvPr/>
        </p:nvSpPr>
        <p:spPr>
          <a:xfrm>
            <a:off x="7919019" y="1771400"/>
            <a:ext cx="1752233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products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7E2B37B2-3CA5-4A27-9429-EA994316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9379" y="2033402"/>
            <a:ext cx="1091513" cy="1091513"/>
          </a:xfrm>
          <a:prstGeom prst="rect">
            <a:avLst/>
          </a:prstGeom>
        </p:spPr>
      </p:pic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A4C0035A-A444-4B3E-BA87-A504AEAB7D50}"/>
              </a:ext>
            </a:extLst>
          </p:cNvPr>
          <p:cNvCxnSpPr>
            <a:cxnSpLocks/>
            <a:stCxn id="36" idx="3"/>
            <a:endCxn id="49" idx="0"/>
          </p:cNvCxnSpPr>
          <p:nvPr/>
        </p:nvCxnSpPr>
        <p:spPr>
          <a:xfrm flipV="1">
            <a:off x="5048816" y="1771400"/>
            <a:ext cx="1737906" cy="676593"/>
          </a:xfrm>
          <a:prstGeom prst="curvedConnector4">
            <a:avLst>
              <a:gd name="adj1" fmla="val 24794"/>
              <a:gd name="adj2" fmla="val 133787"/>
            </a:avLst>
          </a:prstGeom>
          <a:ln w="12700">
            <a:solidFill>
              <a:srgbClr val="54823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0C5AFA82-F4E7-426C-B366-4E92FC0FA442}"/>
              </a:ext>
            </a:extLst>
          </p:cNvPr>
          <p:cNvCxnSpPr>
            <a:cxnSpLocks/>
            <a:stCxn id="36" idx="3"/>
            <a:endCxn id="51" idx="0"/>
          </p:cNvCxnSpPr>
          <p:nvPr/>
        </p:nvCxnSpPr>
        <p:spPr>
          <a:xfrm flipV="1">
            <a:off x="5048816" y="1771400"/>
            <a:ext cx="3746320" cy="676593"/>
          </a:xfrm>
          <a:prstGeom prst="curvedConnector4">
            <a:avLst>
              <a:gd name="adj1" fmla="val 8593"/>
              <a:gd name="adj2" fmla="val 173744"/>
            </a:avLst>
          </a:prstGeom>
          <a:ln w="12700">
            <a:solidFill>
              <a:srgbClr val="54823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4846571-D0F9-47D9-99CF-85D71320DC50}"/>
              </a:ext>
            </a:extLst>
          </p:cNvPr>
          <p:cNvSpPr/>
          <p:nvPr/>
        </p:nvSpPr>
        <p:spPr>
          <a:xfrm>
            <a:off x="5910605" y="3382466"/>
            <a:ext cx="1752233" cy="1356680"/>
          </a:xfrm>
          <a:prstGeom prst="roundRect">
            <a:avLst>
              <a:gd name="adj" fmla="val 2427"/>
            </a:avLst>
          </a:prstGeom>
          <a:solidFill>
            <a:srgbClr val="5B9BD5">
              <a:lumMod val="20000"/>
              <a:lumOff val="80000"/>
              <a:alpha val="47059"/>
            </a:srgbClr>
          </a:solidFill>
          <a:ln w="635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66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Pod: db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F9DFA062-36C2-4E30-AB0F-8ACFD3CEF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965" y="3644468"/>
            <a:ext cx="1091513" cy="1091513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5DEB0BD-A84E-4741-8AF0-E178B46479A5}"/>
              </a:ext>
            </a:extLst>
          </p:cNvPr>
          <p:cNvCxnSpPr>
            <a:cxnSpLocks/>
            <a:stCxn id="50" idx="2"/>
            <a:endCxn id="69" idx="0"/>
          </p:cNvCxnSpPr>
          <p:nvPr/>
        </p:nvCxnSpPr>
        <p:spPr>
          <a:xfrm flipH="1">
            <a:off x="6786722" y="3124915"/>
            <a:ext cx="1" cy="257551"/>
          </a:xfrm>
          <a:prstGeom prst="straightConnector1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83D07BD-BE63-498A-AFA4-FAD2ADAB69C2}"/>
              </a:ext>
            </a:extLst>
          </p:cNvPr>
          <p:cNvCxnSpPr>
            <a:cxnSpLocks/>
            <a:stCxn id="52" idx="2"/>
            <a:endCxn id="69" idx="3"/>
          </p:cNvCxnSpPr>
          <p:nvPr/>
        </p:nvCxnSpPr>
        <p:spPr>
          <a:xfrm rot="5400000">
            <a:off x="7761042" y="3026711"/>
            <a:ext cx="935891" cy="1132298"/>
          </a:xfrm>
          <a:prstGeom prst="bentConnector2">
            <a:avLst/>
          </a:prstGeom>
          <a:ln w="12700">
            <a:solidFill>
              <a:srgbClr val="496AA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795BB690-D415-4E56-ADFE-E1563E8B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09" y="628313"/>
            <a:ext cx="1313008" cy="13130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B35F6EA-4A60-455E-80C3-D1DE25674F64}"/>
              </a:ext>
            </a:extLst>
          </p:cNvPr>
          <p:cNvGrpSpPr/>
          <p:nvPr/>
        </p:nvGrpSpPr>
        <p:grpSpPr>
          <a:xfrm>
            <a:off x="2741116" y="4124358"/>
            <a:ext cx="2679423" cy="1900665"/>
            <a:chOff x="1415331" y="3604342"/>
            <a:chExt cx="2679423" cy="19006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A4D59D-5DF3-4DE3-9F2B-6D6B4879D487}"/>
                </a:ext>
              </a:extLst>
            </p:cNvPr>
            <p:cNvSpPr/>
            <p:nvPr/>
          </p:nvSpPr>
          <p:spPr>
            <a:xfrm>
              <a:off x="1415331" y="3604342"/>
              <a:ext cx="2481377" cy="190066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CBC24E-E207-4B3E-AA0A-FA7427A9E89E}"/>
                </a:ext>
              </a:extLst>
            </p:cNvPr>
            <p:cNvGrpSpPr/>
            <p:nvPr/>
          </p:nvGrpSpPr>
          <p:grpSpPr>
            <a:xfrm>
              <a:off x="1510392" y="3624692"/>
              <a:ext cx="2584362" cy="1860266"/>
              <a:chOff x="8793787" y="964826"/>
              <a:chExt cx="2584362" cy="186026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C0330D5-5423-4148-8FCE-91C559064672}"/>
                  </a:ext>
                </a:extLst>
              </p:cNvPr>
              <p:cNvSpPr txBox="1"/>
              <p:nvPr/>
            </p:nvSpPr>
            <p:spPr>
              <a:xfrm>
                <a:off x="8793787" y="1540125"/>
                <a:ext cx="2584362" cy="1284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New API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 5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5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Windows or Linux</a:t>
                </a:r>
                <a:endParaRPr lang="en-US" sz="225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327EB9-A6C7-44D1-B657-A5D86036BB04}"/>
                  </a:ext>
                </a:extLst>
              </p:cNvPr>
              <p:cNvSpPr txBox="1"/>
              <p:nvPr/>
            </p:nvSpPr>
            <p:spPr>
              <a:xfrm>
                <a:off x="8793787" y="964826"/>
                <a:ext cx="1124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i="1">
                    <a:latin typeface="+mj-lt"/>
                    <a:cs typeface="Arial" panose="020B0604020202020204" pitchFamily="34" charset="0"/>
                  </a:defRPr>
                </a:lvl1pPr>
              </a:lstStyle>
              <a:p>
                <a:r>
                  <a:rPr lang="en-GB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Service</a:t>
                </a:r>
                <a:endParaRPr lang="en-US" dirty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A27F17-FBB3-4B56-BB8F-8D210740F63F}"/>
                  </a:ext>
                </a:extLst>
              </p:cNvPr>
              <p:cNvCxnSpPr/>
              <p:nvPr/>
            </p:nvCxnSpPr>
            <p:spPr>
              <a:xfrm>
                <a:off x="8819504" y="1392554"/>
                <a:ext cx="1857375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2F2F2">
                    <a:lumMod val="50000"/>
                  </a:srgb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9338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3A5E0-B93D-AE4F-938E-E407DE9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1026-8045-BC4F-9D09-5B5E98CE7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new service in .NET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0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377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/>
              <a:t>Evolution part 1</a:t>
            </a: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3200"/>
              <a:t>New modern API</a:t>
            </a:r>
          </a:p>
          <a:p>
            <a:pPr>
              <a:lnSpc>
                <a:spcPct val="150000"/>
              </a:lnSpc>
            </a:pPr>
            <a:r>
              <a:rPr lang="en-US" sz="3200"/>
              <a:t>Same toolset - Docker &amp; Kubernetes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Lightweight, performant, multi-arch runtime</a:t>
            </a:r>
          </a:p>
          <a:p>
            <a:pPr lvl="0">
              <a:lnSpc>
                <a:spcPct val="150000"/>
              </a:lnSpc>
            </a:pPr>
            <a:r>
              <a:rPr lang="en-US" sz="3200"/>
              <a:t>Security boundary</a:t>
            </a:r>
          </a:p>
          <a:p>
            <a:pPr lvl="0">
              <a:lnSpc>
                <a:spcPct val="15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14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257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Open Sans</vt:lpstr>
      <vt:lpstr>Consolas</vt:lpstr>
      <vt:lpstr>Arial</vt:lpstr>
      <vt:lpstr>Office Theme</vt:lpstr>
      <vt:lpstr>1_Office Theme</vt:lpstr>
      <vt:lpstr>2_Office Theme</vt:lpstr>
      <vt:lpstr>Evolving .NET Framework Monoliths with .NET 5 and Kubernetes</vt:lpstr>
      <vt:lpstr>Monoliths to Microservices:    An Evolutionary Approach</vt:lpstr>
      <vt:lpstr>Why? (An abridged list)</vt:lpstr>
      <vt:lpstr>PowerPoint Presentation</vt:lpstr>
      <vt:lpstr>Demo 1</vt:lpstr>
      <vt:lpstr>Lift &amp; shift</vt:lpstr>
      <vt:lpstr>PowerPoint Presentation</vt:lpstr>
      <vt:lpstr>Demo 2</vt:lpstr>
      <vt:lpstr>Evolution part 1</vt:lpstr>
      <vt:lpstr>PowerPoint Presentation</vt:lpstr>
      <vt:lpstr>Demo 3</vt:lpstr>
      <vt:lpstr>Evolution part 2</vt:lpstr>
      <vt:lpstr>PowerPoint Presentation</vt:lpstr>
      <vt:lpstr>Thanks for joining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elton</cp:lastModifiedBy>
  <cp:revision>59</cp:revision>
  <dcterms:created xsi:type="dcterms:W3CDTF">2020-05-27T00:19:02Z</dcterms:created>
  <dcterms:modified xsi:type="dcterms:W3CDTF">2020-07-30T11:29:26Z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2020-05-27T00:19:02Z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5ac04b35-eb28-42bc-b73a-0000805137aa</vt:lpwstr>
  </property>
  <property fmtid="{D5CDD505-2E9C-101B-9397-08002B2CF9AE}" pid="8" name="MSIP_Label_f42aa342-8706-4288-bd11-ebb85995028c_ContentBits">
    <vt:lpwstr>0</vt:lpwstr>
  </property>
</Properties>
</file>